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21"/>
  </p:notesMasterIdLst>
  <p:sldIdLst>
    <p:sldId id="500" r:id="rId2"/>
    <p:sldId id="808" r:id="rId3"/>
    <p:sldId id="977" r:id="rId4"/>
    <p:sldId id="978" r:id="rId5"/>
    <p:sldId id="979" r:id="rId6"/>
    <p:sldId id="1022" r:id="rId7"/>
    <p:sldId id="1023" r:id="rId8"/>
    <p:sldId id="1030" r:id="rId9"/>
    <p:sldId id="838" r:id="rId10"/>
    <p:sldId id="1026" r:id="rId11"/>
    <p:sldId id="1024" r:id="rId12"/>
    <p:sldId id="869" r:id="rId13"/>
    <p:sldId id="1027" r:id="rId14"/>
    <p:sldId id="1031" r:id="rId15"/>
    <p:sldId id="1032" r:id="rId16"/>
    <p:sldId id="948" r:id="rId17"/>
    <p:sldId id="1033" r:id="rId18"/>
    <p:sldId id="875" r:id="rId19"/>
    <p:sldId id="1034" r:id="rId20"/>
  </p:sldIdLst>
  <p:sldSz cx="9144000" cy="5143500" type="screen16x9"/>
  <p:notesSz cx="6858000" cy="91440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8572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17145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25717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34290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42862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51435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60007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68580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olyn Lott" initials="CL" lastIdx="3" clrIdx="0">
    <p:extLst>
      <p:ext uri="{19B8F6BF-5375-455C-9EA6-DF929625EA0E}">
        <p15:presenceInfo xmlns:p15="http://schemas.microsoft.com/office/powerpoint/2012/main" userId="9b7eb6e18975644b" providerId="Windows Live"/>
      </p:ext>
    </p:extLst>
  </p:cmAuthor>
  <p:cmAuthor id="2" name="Lindsay Martien" initials="LM" lastIdx="2" clrIdx="1">
    <p:extLst>
      <p:ext uri="{19B8F6BF-5375-455C-9EA6-DF929625EA0E}">
        <p15:presenceInfo xmlns:p15="http://schemas.microsoft.com/office/powerpoint/2012/main" userId="S-1-5-21-380771012-1436770865-324685044-495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5912"/>
    <a:srgbClr val="CD6F11"/>
    <a:srgbClr val="FF6600"/>
    <a:srgbClr val="C0C0C0"/>
    <a:srgbClr val="00446B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58" autoAdjust="0"/>
    <p:restoredTop sz="88970" autoAdjust="0"/>
  </p:normalViewPr>
  <p:slideViewPr>
    <p:cSldViewPr snapToGrid="0" snapToObjects="1">
      <p:cViewPr varScale="1">
        <p:scale>
          <a:sx n="87" d="100"/>
          <a:sy n="87" d="100"/>
        </p:scale>
        <p:origin x="132" y="52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woodardcurran.net\shared\Projects\RMC\SAC\0541%20-%20ESJGBA\0011019.00%20ESJ-GSP%20Development\B.%20Project%20Work\8.%20Sustainable%20Management%20Criteria\Minimum%20Thresholds\Groundwater%20Level%20Data\Cross%20Section%20Domestic%20Well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Average Domestic Well Depth </a:t>
            </a:r>
          </a:p>
          <a:p>
            <a:pPr>
              <a:defRPr/>
            </a:pPr>
            <a:r>
              <a:rPr lang="en-US" dirty="0"/>
              <a:t>(East-West</a:t>
            </a:r>
            <a:r>
              <a:rPr lang="en-US" baseline="0" dirty="0"/>
              <a:t> Cross Section)</a:t>
            </a:r>
            <a:r>
              <a:rPr lang="en-US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Table!$C$1</c:f>
              <c:strCache>
                <c:ptCount val="1"/>
                <c:pt idx="0">
                  <c:v>Average Domestic Well Depth (ft)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Table!$A$2:$A$35</c:f>
              <c:numCache>
                <c:formatCode>General</c:formatCode>
                <c:ptCount val="3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</c:numCache>
            </c:numRef>
          </c:xVal>
          <c:yVal>
            <c:numRef>
              <c:f>Table!$C$2:$C$35</c:f>
              <c:numCache>
                <c:formatCode>General</c:formatCode>
                <c:ptCount val="34"/>
                <c:pt idx="0">
                  <c:v>82.862300000000005</c:v>
                </c:pt>
                <c:pt idx="1">
                  <c:v>110.375</c:v>
                </c:pt>
                <c:pt idx="2">
                  <c:v>166.053</c:v>
                </c:pt>
                <c:pt idx="3">
                  <c:v>254.09200000000001</c:v>
                </c:pt>
                <c:pt idx="4">
                  <c:v>218.07400000000001</c:v>
                </c:pt>
                <c:pt idx="5">
                  <c:v>165.773</c:v>
                </c:pt>
                <c:pt idx="6">
                  <c:v>186.81399999999999</c:v>
                </c:pt>
                <c:pt idx="7">
                  <c:v>196.69300000000001</c:v>
                </c:pt>
                <c:pt idx="8">
                  <c:v>226.55199999999999</c:v>
                </c:pt>
                <c:pt idx="9">
                  <c:v>232.786</c:v>
                </c:pt>
                <c:pt idx="10">
                  <c:v>237.02500000000001</c:v>
                </c:pt>
                <c:pt idx="11">
                  <c:v>245.762</c:v>
                </c:pt>
                <c:pt idx="12">
                  <c:v>256.12200000000001</c:v>
                </c:pt>
                <c:pt idx="13">
                  <c:v>260.233</c:v>
                </c:pt>
                <c:pt idx="14">
                  <c:v>278.80599999999998</c:v>
                </c:pt>
                <c:pt idx="15">
                  <c:v>318.40199999999999</c:v>
                </c:pt>
                <c:pt idx="16">
                  <c:v>261.07499999999999</c:v>
                </c:pt>
                <c:pt idx="17">
                  <c:v>295.02699999999999</c:v>
                </c:pt>
                <c:pt idx="18">
                  <c:v>279.58999999999997</c:v>
                </c:pt>
                <c:pt idx="19">
                  <c:v>271.34500000000003</c:v>
                </c:pt>
                <c:pt idx="20">
                  <c:v>317.178</c:v>
                </c:pt>
                <c:pt idx="21">
                  <c:v>339.67</c:v>
                </c:pt>
                <c:pt idx="22">
                  <c:v>302.88499999999999</c:v>
                </c:pt>
                <c:pt idx="23">
                  <c:v>291.87299999999999</c:v>
                </c:pt>
                <c:pt idx="24">
                  <c:v>270.90300000000002</c:v>
                </c:pt>
                <c:pt idx="25">
                  <c:v>266.70400000000001</c:v>
                </c:pt>
                <c:pt idx="26">
                  <c:v>280.11099999999999</c:v>
                </c:pt>
                <c:pt idx="27">
                  <c:v>287.63900000000001</c:v>
                </c:pt>
                <c:pt idx="28">
                  <c:v>318.01400000000001</c:v>
                </c:pt>
                <c:pt idx="29">
                  <c:v>367.74900000000002</c:v>
                </c:pt>
                <c:pt idx="30">
                  <c:v>486.95699999999999</c:v>
                </c:pt>
                <c:pt idx="31">
                  <c:v>827.27</c:v>
                </c:pt>
                <c:pt idx="32">
                  <c:v>468.48500000000001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A1E-4F64-833B-AC936F542B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21336512"/>
        <c:axId val="1422530256"/>
      </c:scatterChart>
      <c:valAx>
        <c:axId val="14213365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Miles Eastward from Western</a:t>
                </a:r>
                <a:r>
                  <a:rPr lang="en-US" baseline="0" dirty="0"/>
                  <a:t> </a:t>
                </a:r>
                <a:r>
                  <a:rPr lang="en-US" dirty="0"/>
                  <a:t>Basin Border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2530256"/>
        <c:crosses val="autoZero"/>
        <c:crossBetween val="midCat"/>
      </c:valAx>
      <c:valAx>
        <c:axId val="1422530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Average</a:t>
                </a:r>
                <a:r>
                  <a:rPr lang="en-US" baseline="0"/>
                  <a:t> Depth of Domestic Wells (ft)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13365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661331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1pPr>
    <a:lvl2pPr indent="85725" defTabSz="17145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284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919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933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128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GAMA</a:t>
            </a:r>
          </a:p>
          <a:p>
            <a:pPr marL="0" marR="0" lvl="0" indent="0" defTabSz="17145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Shows MAX reported TDS concentration from 2008 - 2018</a:t>
            </a:r>
          </a:p>
          <a:p>
            <a:r>
              <a:rPr lang="en-US" dirty="0"/>
              <a:t>Shows all wells with WQ data, including wells without known depth/construction data</a:t>
            </a:r>
          </a:p>
        </p:txBody>
      </p:sp>
    </p:spTree>
    <p:extLst>
      <p:ext uri="{BB962C8B-B14F-4D97-AF65-F5344CB8AC3E}">
        <p14:creationId xmlns:p14="http://schemas.microsoft.com/office/powerpoint/2010/main" val="1291691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8810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903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216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400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860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714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019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284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do anticipate mixing between layers 3 and 4 and will want to be aware of well placement so as not to not worse mixing if deeper wells </a:t>
            </a:r>
            <a:r>
              <a:rPr lang="en-US"/>
              <a:t>go 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629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995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/>
          <p:cNvSpPr/>
          <p:nvPr userDrawn="1"/>
        </p:nvSpPr>
        <p:spPr>
          <a:xfrm>
            <a:off x="0" y="0"/>
            <a:ext cx="9144000" cy="1097161"/>
          </a:xfrm>
          <a:prstGeom prst="rect">
            <a:avLst/>
          </a:prstGeom>
          <a:solidFill>
            <a:srgbClr val="000000">
              <a:alpha val="4006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6" name="ESJGWALogoColorSmall.png" descr="ESJGWALogoColor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6565628" y="317599"/>
            <a:ext cx="2343150" cy="49053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21"/>
          <p:cNvSpPr>
            <a:spLocks noGrp="1"/>
          </p:cNvSpPr>
          <p:nvPr>
            <p:ph type="title"/>
          </p:nvPr>
        </p:nvSpPr>
        <p:spPr>
          <a:xfrm>
            <a:off x="2175697" y="121926"/>
            <a:ext cx="4323383" cy="857250"/>
          </a:xfrm>
          <a:prstGeom prst="rect">
            <a:avLst/>
          </a:prstGeom>
        </p:spPr>
        <p:txBody>
          <a:bodyPr lIns="34290" tIns="17145" rIns="34290" bIns="17145" anchor="ctr" anchorCtr="0"/>
          <a:lstStyle>
            <a:lvl1pPr>
              <a:defRPr sz="360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2175697" y="1429153"/>
            <a:ext cx="6312326" cy="3203032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321469" indent="-321469">
              <a:buFont typeface="Arial"/>
              <a:buChar char="•"/>
              <a:defRPr/>
            </a:lvl1pPr>
          </a:lstStyle>
          <a:p>
            <a:pPr lvl="0"/>
            <a:r>
              <a:rPr lang="en-US" dirty="0"/>
              <a:t>Click to edit bullet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372261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/>
          <p:cNvSpPr/>
          <p:nvPr userDrawn="1"/>
        </p:nvSpPr>
        <p:spPr>
          <a:xfrm>
            <a:off x="0" y="0"/>
            <a:ext cx="9144000" cy="1097161"/>
          </a:xfrm>
          <a:prstGeom prst="rect">
            <a:avLst/>
          </a:prstGeom>
          <a:solidFill>
            <a:srgbClr val="000000">
              <a:alpha val="4006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6" name="ESJGWALogoColorSmall.png" descr="ESJGWALogoColor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6565628" y="317599"/>
            <a:ext cx="2343150" cy="49053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21"/>
          <p:cNvSpPr>
            <a:spLocks noGrp="1"/>
          </p:cNvSpPr>
          <p:nvPr>
            <p:ph type="title"/>
          </p:nvPr>
        </p:nvSpPr>
        <p:spPr>
          <a:xfrm>
            <a:off x="2175697" y="121926"/>
            <a:ext cx="4323383" cy="857250"/>
          </a:xfrm>
          <a:prstGeom prst="rect">
            <a:avLst/>
          </a:prstGeom>
        </p:spPr>
        <p:txBody>
          <a:bodyPr lIns="34290" tIns="17145" rIns="34290" bIns="17145" anchor="ctr" anchorCtr="0"/>
          <a:lstStyle>
            <a:lvl1pPr>
              <a:defRPr sz="360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2175697" y="1429153"/>
            <a:ext cx="6312326" cy="3203032"/>
          </a:xfrm>
          <a:prstGeom prst="rect">
            <a:avLst/>
          </a:prstGeom>
        </p:spPr>
        <p:txBody>
          <a:bodyPr vert="horz" lIns="34290" tIns="17145" rIns="34290" bIns="17145" numCol="2"/>
          <a:lstStyle>
            <a:lvl1pPr marL="321469" marR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lvl1pPr>
            <a:lvl3pPr marL="476250" indent="0">
              <a:buNone/>
              <a:defRPr/>
            </a:lvl3pPr>
          </a:lstStyle>
          <a:p>
            <a:pPr lvl="0"/>
            <a:r>
              <a:rPr lang="en-US" dirty="0"/>
              <a:t>Click to edit bullet styles 2 columns</a:t>
            </a:r>
          </a:p>
          <a:p>
            <a:pPr marL="321469" marR="0" lvl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pPr>
            <a:r>
              <a:rPr lang="en-US" dirty="0"/>
              <a:t>Click to edit bullet styles</a:t>
            </a:r>
          </a:p>
          <a:p>
            <a:pPr marL="321469" marR="0" lvl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pPr>
            <a:r>
              <a:rPr lang="en-US" dirty="0"/>
              <a:t>Click to edit bullet styles</a:t>
            </a:r>
          </a:p>
          <a:p>
            <a:pPr marL="321469" marR="0" lvl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pPr>
            <a:r>
              <a:rPr lang="en-US" dirty="0"/>
              <a:t>Click to edit bullet styles</a:t>
            </a:r>
          </a:p>
          <a:p>
            <a:pPr marL="321469" marR="0" lvl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pPr>
            <a:r>
              <a:rPr lang="en-US" dirty="0"/>
              <a:t>Click to edit bullet styles</a:t>
            </a:r>
          </a:p>
          <a:p>
            <a:pPr marL="321469" marR="0" lvl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pPr>
            <a:r>
              <a:rPr lang="en-US" dirty="0"/>
              <a:t>Click to edit bullet styles</a:t>
            </a:r>
          </a:p>
          <a:p>
            <a:pPr marL="321469" marR="0" lvl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pPr>
            <a:r>
              <a:rPr lang="en-US" dirty="0"/>
              <a:t>Click to edit bullet styles</a:t>
            </a:r>
          </a:p>
          <a:p>
            <a:pPr marL="321469" marR="0" lvl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pPr>
            <a:r>
              <a:rPr lang="en-US" dirty="0"/>
              <a:t>Click to edit bullet styles</a:t>
            </a:r>
          </a:p>
          <a:p>
            <a:pPr marL="321469" marR="0" lvl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pPr>
            <a:r>
              <a:rPr lang="en-US" dirty="0"/>
              <a:t>Click to edit bullet styles</a:t>
            </a:r>
          </a:p>
        </p:txBody>
      </p:sp>
    </p:spTree>
    <p:extLst>
      <p:ext uri="{BB962C8B-B14F-4D97-AF65-F5344CB8AC3E}">
        <p14:creationId xmlns:p14="http://schemas.microsoft.com/office/powerpoint/2010/main" val="53792974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txBody>
          <a:bodyPr vert="horz" lIns="34290" tIns="17145" rIns="34290" bIns="17145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270524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 descr="BoyWashingHandsNarrowWidth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905000" cy="5143500"/>
          </a:xfrm>
          <a:prstGeom prst="rect">
            <a:avLst/>
          </a:prstGeom>
        </p:spPr>
      </p:pic>
      <p:sp>
        <p:nvSpPr>
          <p:cNvPr id="6" name="Content Placeholder 7"/>
          <p:cNvSpPr>
            <a:spLocks noGrp="1"/>
          </p:cNvSpPr>
          <p:nvPr>
            <p:ph sz="quarter" idx="10"/>
          </p:nvPr>
        </p:nvSpPr>
        <p:spPr>
          <a:xfrm>
            <a:off x="2175697" y="1429153"/>
            <a:ext cx="6312326" cy="3203032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"/>
          <p:cNvSpPr/>
          <p:nvPr userDrawn="1"/>
        </p:nvSpPr>
        <p:spPr>
          <a:xfrm>
            <a:off x="0" y="0"/>
            <a:ext cx="9144000" cy="1097161"/>
          </a:xfrm>
          <a:prstGeom prst="rect">
            <a:avLst/>
          </a:prstGeom>
          <a:solidFill>
            <a:srgbClr val="000000">
              <a:alpha val="4006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5" name="ESJGWALogoColorSmall.png" descr="ESJGWALogoColorSmall.png"/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6565628" y="317599"/>
            <a:ext cx="2343150" cy="49053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21"/>
          <p:cNvSpPr>
            <a:spLocks noGrp="1"/>
          </p:cNvSpPr>
          <p:nvPr>
            <p:ph type="title"/>
          </p:nvPr>
        </p:nvSpPr>
        <p:spPr>
          <a:xfrm>
            <a:off x="2175697" y="121926"/>
            <a:ext cx="4323383" cy="857250"/>
          </a:xfrm>
          <a:prstGeom prst="rect">
            <a:avLst/>
          </a:prstGeom>
        </p:spPr>
        <p:txBody>
          <a:bodyPr lIns="34290" tIns="17145" rIns="34290" bIns="17145" anchor="ctr" anchorCtr="0"/>
          <a:lstStyle>
            <a:lvl1pPr>
              <a:defRPr sz="3600"/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54001499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/>
          <p:cNvSpPr/>
          <p:nvPr userDrawn="1"/>
        </p:nvSpPr>
        <p:spPr>
          <a:xfrm>
            <a:off x="0" y="0"/>
            <a:ext cx="9144000" cy="1097161"/>
          </a:xfrm>
          <a:prstGeom prst="rect">
            <a:avLst/>
          </a:prstGeom>
          <a:solidFill>
            <a:srgbClr val="000000">
              <a:alpha val="4006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4" name="ESJGWALogoColorSmall.png" descr="ESJGWALogoColor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6565628" y="317599"/>
            <a:ext cx="2343150" cy="49053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21"/>
          <p:cNvSpPr>
            <a:spLocks noGrp="1"/>
          </p:cNvSpPr>
          <p:nvPr>
            <p:ph type="title"/>
          </p:nvPr>
        </p:nvSpPr>
        <p:spPr>
          <a:xfrm>
            <a:off x="2175697" y="121926"/>
            <a:ext cx="4323383" cy="857250"/>
          </a:xfrm>
          <a:prstGeom prst="rect">
            <a:avLst/>
          </a:prstGeom>
        </p:spPr>
        <p:txBody>
          <a:bodyPr lIns="34290" tIns="17145" rIns="34290" bIns="17145" anchor="ctr" anchorCtr="0"/>
          <a:lstStyle>
            <a:lvl1pPr>
              <a:defRPr sz="360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 hasCustomPrompt="1"/>
          </p:nvPr>
        </p:nvSpPr>
        <p:spPr>
          <a:xfrm>
            <a:off x="205431" y="1438547"/>
            <a:ext cx="1550068" cy="2932418"/>
          </a:xfrm>
          <a:prstGeom prst="rect">
            <a:avLst/>
          </a:prstGeom>
        </p:spPr>
        <p:txBody>
          <a:bodyPr vert="horz" lIns="34290" tIns="17145" rIns="34290" bIns="17145"/>
          <a:lstStyle>
            <a:lvl1pPr algn="ctr">
              <a:defRPr sz="2700" i="1"/>
            </a:lvl1pPr>
            <a:lvl2pPr marL="238125" indent="0">
              <a:buNone/>
              <a:defRPr/>
            </a:lvl2pPr>
          </a:lstStyle>
          <a:p>
            <a:pPr lvl="0"/>
            <a:r>
              <a:rPr lang="en-US" dirty="0"/>
              <a:t>Click to edit callout text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sz="quarter" idx="10"/>
          </p:nvPr>
        </p:nvSpPr>
        <p:spPr>
          <a:xfrm>
            <a:off x="2175697" y="1429153"/>
            <a:ext cx="6312326" cy="3203032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496392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wer Right Bo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/>
          <p:cNvSpPr/>
          <p:nvPr userDrawn="1"/>
        </p:nvSpPr>
        <p:spPr>
          <a:xfrm>
            <a:off x="0" y="0"/>
            <a:ext cx="9144000" cy="1097161"/>
          </a:xfrm>
          <a:prstGeom prst="rect">
            <a:avLst/>
          </a:prstGeom>
          <a:solidFill>
            <a:srgbClr val="000000">
              <a:alpha val="4006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4" name="ESJGWALogoColorSmall.png" descr="ESJGWALogoColor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6565628" y="317599"/>
            <a:ext cx="2343150" cy="49053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21"/>
          <p:cNvSpPr>
            <a:spLocks noGrp="1"/>
          </p:cNvSpPr>
          <p:nvPr>
            <p:ph type="title"/>
          </p:nvPr>
        </p:nvSpPr>
        <p:spPr>
          <a:xfrm>
            <a:off x="2175697" y="121926"/>
            <a:ext cx="4323383" cy="857250"/>
          </a:xfrm>
          <a:prstGeom prst="rect">
            <a:avLst/>
          </a:prstGeom>
        </p:spPr>
        <p:txBody>
          <a:bodyPr lIns="34290" tIns="17145" rIns="34290" bIns="17145" anchor="ctr" anchorCtr="0"/>
          <a:lstStyle>
            <a:lvl1pPr>
              <a:defRPr sz="360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1904902" y="1106772"/>
            <a:ext cx="7239098" cy="4036727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baseline="0"/>
            </a:lvl1pPr>
          </a:lstStyle>
          <a:p>
            <a:pPr lvl="0"/>
            <a:r>
              <a:rPr lang="en-US" dirty="0"/>
              <a:t>Click picture, graph or video icon to place content in this box</a:t>
            </a:r>
          </a:p>
        </p:txBody>
      </p:sp>
    </p:spTree>
    <p:extLst>
      <p:ext uri="{BB962C8B-B14F-4D97-AF65-F5344CB8AC3E}">
        <p14:creationId xmlns:p14="http://schemas.microsoft.com/office/powerpoint/2010/main" val="5425664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04594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1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/>
          <p:cNvSpPr/>
          <p:nvPr userDrawn="1"/>
        </p:nvSpPr>
        <p:spPr>
          <a:xfrm>
            <a:off x="0" y="0"/>
            <a:ext cx="1906563" cy="5143500"/>
          </a:xfrm>
          <a:prstGeom prst="rect">
            <a:avLst/>
          </a:prstGeom>
          <a:solidFill>
            <a:srgbClr val="43AA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193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7" r:id="rId3"/>
    <p:sldLayoutId id="2147483674" r:id="rId4"/>
    <p:sldLayoutId id="2147483676" r:id="rId5"/>
    <p:sldLayoutId id="2147483679" r:id="rId6"/>
    <p:sldLayoutId id="2147483678" r:id="rId7"/>
  </p:sldLayoutIdLst>
  <p:transition spd="med"/>
  <p:txStyles>
    <p:titleStyle>
      <a:lvl1pPr marL="0" marR="0" indent="0" algn="l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 Narrow"/>
        </a:defRPr>
      </a:lvl1pPr>
      <a:lvl2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 Narrow"/>
        </a:defRPr>
      </a:lvl2pPr>
      <a:lvl3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 Narrow"/>
        </a:defRPr>
      </a:lvl3pPr>
      <a:lvl4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 Narrow"/>
        </a:defRPr>
      </a:lvl4pPr>
      <a:lvl5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 Narrow"/>
        </a:defRPr>
      </a:lvl5pPr>
      <a:lvl6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 Narrow"/>
        </a:defRPr>
      </a:lvl6pPr>
      <a:lvl7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 Narrow"/>
        </a:defRPr>
      </a:lvl7pPr>
      <a:lvl8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 Narrow"/>
        </a:defRPr>
      </a:lvl8pPr>
      <a:lvl9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 Narrow"/>
        </a:defRPr>
      </a:lvl9pPr>
    </p:titleStyle>
    <p:bodyStyle>
      <a:lvl1pPr marL="0" marR="0" indent="0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None/>
        <a:tabLst/>
        <a:defRPr sz="2300" b="0" i="0" u="none" strike="noStrike" cap="none" spc="0" baseline="0">
          <a:ln>
            <a:noFill/>
          </a:ln>
          <a:solidFill>
            <a:schemeClr val="bg1"/>
          </a:solidFill>
          <a:uFillTx/>
          <a:latin typeface="Arial Narrow"/>
          <a:ea typeface="Helvetica Neue"/>
          <a:cs typeface="Helvetica Neue"/>
          <a:sym typeface="Helvetica Neue"/>
        </a:defRPr>
      </a:lvl1pPr>
      <a:lvl2pPr marL="47625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2300" b="0" i="0" u="none" strike="noStrike" cap="none" spc="0" baseline="0">
          <a:ln>
            <a:noFill/>
          </a:ln>
          <a:solidFill>
            <a:schemeClr val="bg1"/>
          </a:solidFill>
          <a:uFillTx/>
          <a:latin typeface="Arial Narrow"/>
          <a:ea typeface="Helvetica Neue"/>
          <a:cs typeface="Helvetica Neue"/>
          <a:sym typeface="Helvetica Neue"/>
        </a:defRPr>
      </a:lvl2pPr>
      <a:lvl3pPr marL="71437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2300" b="0" i="0" u="none" strike="noStrike" cap="none" spc="0" baseline="0">
          <a:ln>
            <a:noFill/>
          </a:ln>
          <a:solidFill>
            <a:schemeClr val="bg1"/>
          </a:solidFill>
          <a:uFillTx/>
          <a:latin typeface="Arial Narrow"/>
          <a:ea typeface="Helvetica Neue"/>
          <a:cs typeface="Helvetica Neue"/>
          <a:sym typeface="Helvetica Neue"/>
        </a:defRPr>
      </a:lvl3pPr>
      <a:lvl4pPr marL="95250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2300" b="0" i="0" u="none" strike="noStrike" cap="none" spc="0" baseline="0">
          <a:ln>
            <a:noFill/>
          </a:ln>
          <a:solidFill>
            <a:schemeClr val="bg1"/>
          </a:solidFill>
          <a:uFillTx/>
          <a:latin typeface="Arial Narrow"/>
          <a:ea typeface="Helvetica Neue"/>
          <a:cs typeface="Helvetica Neue"/>
          <a:sym typeface="Helvetica Neue"/>
        </a:defRPr>
      </a:lvl4pPr>
      <a:lvl5pPr marL="119062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2300" b="0" i="0" u="none" strike="noStrike" cap="none" spc="0" baseline="0">
          <a:ln>
            <a:noFill/>
          </a:ln>
          <a:solidFill>
            <a:schemeClr val="bg1"/>
          </a:solidFill>
          <a:uFillTx/>
          <a:latin typeface="Arial Narrow"/>
          <a:ea typeface="Helvetica Neue"/>
          <a:cs typeface="Helvetica Neue"/>
          <a:sym typeface="Helvetica Neue"/>
        </a:defRPr>
      </a:lvl5pPr>
      <a:lvl6pPr marL="142875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66687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90500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14312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8572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17145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25717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34290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42862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51435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60007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68580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peWIthDri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9" name="Rectangle"/>
          <p:cNvSpPr/>
          <p:nvPr/>
        </p:nvSpPr>
        <p:spPr>
          <a:xfrm>
            <a:off x="0" y="3717094"/>
            <a:ext cx="9144000" cy="1426407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4" name="Picture 3" descr="ESJGWALogoWhite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421" y="2621961"/>
            <a:ext cx="4205288" cy="88582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30051" y="3707559"/>
            <a:ext cx="8229600" cy="857250"/>
          </a:xfrm>
        </p:spPr>
        <p:txBody>
          <a:bodyPr/>
          <a:lstStyle/>
          <a:p>
            <a:r>
              <a:rPr lang="en-US" sz="3600" dirty="0"/>
              <a:t>Informational Meeting – Basin Conditions</a:t>
            </a:r>
            <a:br>
              <a:rPr lang="en-US" sz="3600" dirty="0"/>
            </a:br>
            <a:r>
              <a:rPr lang="en-US" sz="3600" dirty="0"/>
              <a:t>November 7, 2018</a:t>
            </a:r>
          </a:p>
        </p:txBody>
      </p:sp>
    </p:spTree>
    <p:extLst>
      <p:ext uri="{BB962C8B-B14F-4D97-AF65-F5344CB8AC3E}">
        <p14:creationId xmlns:p14="http://schemas.microsoft.com/office/powerpoint/2010/main" val="189432329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14D335-7657-4C8C-A9C9-B6939100D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67" y="1142543"/>
            <a:ext cx="6857999" cy="38790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E5B433-58B0-45A3-BA8D-F2FC60A89A99}"/>
              </a:ext>
            </a:extLst>
          </p:cNvPr>
          <p:cNvSpPr/>
          <p:nvPr/>
        </p:nvSpPr>
        <p:spPr>
          <a:xfrm>
            <a:off x="6454520" y="4793743"/>
            <a:ext cx="313183" cy="175253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53FDC-D502-4ECE-A96B-F7D7A9F6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24" y="121926"/>
            <a:ext cx="6344056" cy="857250"/>
          </a:xfrm>
        </p:spPr>
        <p:txBody>
          <a:bodyPr/>
          <a:lstStyle/>
          <a:p>
            <a:r>
              <a:rPr lang="en-US" dirty="0"/>
              <a:t>Groundwater is Stored in Aquifers Underground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677E66-5962-4441-B0FC-86CD589DDA7D}"/>
              </a:ext>
            </a:extLst>
          </p:cNvPr>
          <p:cNvSpPr/>
          <p:nvPr/>
        </p:nvSpPr>
        <p:spPr>
          <a:xfrm>
            <a:off x="125730" y="2011680"/>
            <a:ext cx="896112" cy="2615184"/>
          </a:xfrm>
          <a:prstGeom prst="rect">
            <a:avLst/>
          </a:prstGeom>
          <a:noFill/>
          <a:ln w="28575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70695516-D759-49B0-9969-5880D9ED0A79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CA575D5E-7141-43D1-809F-A8563A9E5BE6}" type="slidenum">
              <a:rPr lang="en-US" sz="1200" smtClean="0">
                <a:solidFill>
                  <a:srgbClr val="C0C0C0"/>
                </a:solidFill>
              </a:rPr>
              <a:pPr algn="r"/>
              <a:t>10</a:t>
            </a:fld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A3BA30-FC2A-432B-B26A-34A194874C7F}"/>
              </a:ext>
            </a:extLst>
          </p:cNvPr>
          <p:cNvSpPr txBox="1"/>
          <p:nvPr/>
        </p:nvSpPr>
        <p:spPr>
          <a:xfrm>
            <a:off x="298323" y="1122217"/>
            <a:ext cx="328041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dobe Song Std L" panose="02020300000000000000" pitchFamily="18" charset="-128"/>
                <a:ea typeface="Adobe Song Std L" panose="02020300000000000000" pitchFamily="18" charset="-128"/>
                <a:sym typeface="Helvetica Neue"/>
              </a:rPr>
              <a:t>]</a:t>
            </a: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dobe Song Std L" panose="02020300000000000000" pitchFamily="18" charset="-128"/>
                <a:ea typeface="Adobe Song Std L" panose="02020300000000000000" pitchFamily="18" charset="-128"/>
                <a:sym typeface="Helvetica Neue"/>
              </a:rPr>
              <a:t> </a:t>
            </a: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dobe Song Std L" panose="02020300000000000000" pitchFamily="18" charset="-128"/>
                <a:ea typeface="Adobe Song Std L" panose="02020300000000000000" pitchFamily="18" charset="-128"/>
                <a:sym typeface="Helvetica Neue"/>
              </a:rPr>
              <a:t>Layers 1-3 are </a:t>
            </a:r>
            <a:r>
              <a:rPr lang="en-US" sz="1400" dirty="0">
                <a:latin typeface="Adobe Song Std L" panose="02020300000000000000" pitchFamily="18" charset="-128"/>
                <a:ea typeface="Adobe Song Std L" panose="02020300000000000000" pitchFamily="18" charset="-128"/>
              </a:rPr>
              <a:t>f</a:t>
            </a: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dobe Song Std L" panose="02020300000000000000" pitchFamily="18" charset="-128"/>
                <a:ea typeface="Adobe Song Std L" panose="02020300000000000000" pitchFamily="18" charset="-128"/>
                <a:sym typeface="Helvetica Neue"/>
              </a:rPr>
              <a:t>reshwater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E0152D-B00D-4923-93A8-A1930E297801}"/>
              </a:ext>
            </a:extLst>
          </p:cNvPr>
          <p:cNvSpPr txBox="1"/>
          <p:nvPr/>
        </p:nvSpPr>
        <p:spPr>
          <a:xfrm>
            <a:off x="-45720" y="1365739"/>
            <a:ext cx="328041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dirty="0">
                <a:latin typeface="Adobe Song Std L" panose="02020300000000000000" pitchFamily="18" charset="-128"/>
                <a:ea typeface="Adobe Song Std L" panose="02020300000000000000" pitchFamily="18" charset="-128"/>
                <a:cs typeface="Aldhabi" panose="020B0604020202020204" pitchFamily="2" charset="-78"/>
              </a:rPr>
              <a:t>  </a:t>
            </a: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dobe Song Std L" panose="02020300000000000000" pitchFamily="18" charset="-128"/>
                <a:ea typeface="Adobe Song Std L" panose="02020300000000000000" pitchFamily="18" charset="-128"/>
                <a:sym typeface="Helvetica Neue"/>
              </a:rPr>
              <a:t>  </a:t>
            </a: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dobe Song Std L" panose="02020300000000000000" pitchFamily="18" charset="-128"/>
                <a:ea typeface="Adobe Song Std L" panose="02020300000000000000" pitchFamily="18" charset="-128"/>
                <a:sym typeface="Helvetica Neue"/>
              </a:rPr>
              <a:t>Layer 4 is saline</a:t>
            </a:r>
          </a:p>
        </p:txBody>
      </p:sp>
    </p:spTree>
    <p:extLst>
      <p:ext uri="{BB962C8B-B14F-4D97-AF65-F5344CB8AC3E}">
        <p14:creationId xmlns:p14="http://schemas.microsoft.com/office/powerpoint/2010/main" val="319587705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88C0968-DD47-42F1-BB4D-2A7029E5D4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" y="1575345"/>
            <a:ext cx="4423414" cy="34180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944CBE8-F151-4749-900F-17F58A8F4B1A}"/>
              </a:ext>
            </a:extLst>
          </p:cNvPr>
          <p:cNvSpPr/>
          <p:nvPr/>
        </p:nvSpPr>
        <p:spPr>
          <a:xfrm>
            <a:off x="4709160" y="1217610"/>
            <a:ext cx="4331974" cy="254549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40BCEC-63F0-427C-9CE8-1D1134541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234" y="42324"/>
            <a:ext cx="5976566" cy="857250"/>
          </a:xfrm>
        </p:spPr>
        <p:txBody>
          <a:bodyPr/>
          <a:lstStyle/>
          <a:p>
            <a:r>
              <a:rPr lang="en-US" dirty="0"/>
              <a:t>Average Domestic Well Depth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5563814-D1BB-4EE0-92AE-233AD712569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733778" y="1217610"/>
          <a:ext cx="4128990" cy="2376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2F7D794-4DCB-435D-A1D9-5EE4D89118B4}"/>
              </a:ext>
            </a:extLst>
          </p:cNvPr>
          <p:cNvCxnSpPr>
            <a:cxnSpLocks/>
          </p:cNvCxnSpPr>
          <p:nvPr/>
        </p:nvCxnSpPr>
        <p:spPr>
          <a:xfrm flipV="1">
            <a:off x="1786597" y="2883877"/>
            <a:ext cx="900332" cy="18991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3B9B13D3-FBD0-499B-AAD8-8020A872AAF8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CA575D5E-7141-43D1-809F-A8563A9E5BE6}" type="slidenum">
              <a:rPr lang="en-US" sz="1200" smtClean="0">
                <a:solidFill>
                  <a:srgbClr val="C0C0C0"/>
                </a:solidFill>
              </a:rPr>
              <a:pPr algn="r"/>
              <a:t>11</a:t>
            </a:fld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D19F88-1A5C-4B97-A946-AE57502A6FBF}"/>
              </a:ext>
            </a:extLst>
          </p:cNvPr>
          <p:cNvSpPr txBox="1"/>
          <p:nvPr/>
        </p:nvSpPr>
        <p:spPr>
          <a:xfrm>
            <a:off x="4709160" y="3762372"/>
            <a:ext cx="45023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 Narrow" panose="020B0606020202030204" pitchFamily="34" charset="0"/>
                <a:sym typeface="Helvetica Neue"/>
              </a:rPr>
              <a:t>Source: Online System for Well Completion Reports (OSWCR)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 Narrow" panose="020B060602020203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6374028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iverAtSuns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0" y="-62774"/>
            <a:ext cx="9144000" cy="5143500"/>
          </a:xfrm>
          <a:prstGeom prst="rect">
            <a:avLst/>
          </a:prstGeom>
        </p:spPr>
      </p:pic>
      <p:sp>
        <p:nvSpPr>
          <p:cNvPr id="129" name="Rectangle"/>
          <p:cNvSpPr/>
          <p:nvPr/>
        </p:nvSpPr>
        <p:spPr>
          <a:xfrm>
            <a:off x="0" y="3739193"/>
            <a:ext cx="9144000" cy="1426407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solidFill>
                <a:schemeClr val="tx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5155" y="4223476"/>
            <a:ext cx="9084265" cy="857250"/>
          </a:xfrm>
        </p:spPr>
        <p:txBody>
          <a:bodyPr/>
          <a:lstStyle/>
          <a:p>
            <a:pPr algn="ctr"/>
            <a:r>
              <a:rPr lang="en-US" sz="4000" dirty="0"/>
              <a:t>Current Basin Conditions</a:t>
            </a:r>
          </a:p>
        </p:txBody>
      </p:sp>
    </p:spTree>
    <p:extLst>
      <p:ext uri="{BB962C8B-B14F-4D97-AF65-F5344CB8AC3E}">
        <p14:creationId xmlns:p14="http://schemas.microsoft.com/office/powerpoint/2010/main" val="105877461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E1659-E693-4E30-A900-34E111238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24" y="135213"/>
            <a:ext cx="6457950" cy="857250"/>
          </a:xfrm>
        </p:spPr>
        <p:txBody>
          <a:bodyPr/>
          <a:lstStyle/>
          <a:p>
            <a:r>
              <a:rPr lang="en-US" dirty="0"/>
              <a:t>Groundwater Elevation</a:t>
            </a:r>
            <a:endParaRPr lang="en-US" sz="2200" b="0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9D5F0C0E-DDBC-4415-B783-9DC5CA7BF10D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CA575D5E-7141-43D1-809F-A8563A9E5BE6}" type="slidenum">
              <a:rPr lang="en-US" sz="1200" smtClean="0">
                <a:solidFill>
                  <a:srgbClr val="C0C0C0"/>
                </a:solidFill>
              </a:rPr>
              <a:pPr algn="r"/>
              <a:t>13</a:t>
            </a:fld>
            <a:endParaRPr lang="en-US" sz="1200" dirty="0">
              <a:solidFill>
                <a:srgbClr val="C0C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0FC10F-33C9-4042-9ACB-3CDD72EDD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375"/>
            <a:ext cx="5397926" cy="417112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6142EF2-A7F4-4DA6-84A7-770D37ABD33A}"/>
              </a:ext>
            </a:extLst>
          </p:cNvPr>
          <p:cNvSpPr txBox="1">
            <a:spLocks/>
          </p:cNvSpPr>
          <p:nvPr/>
        </p:nvSpPr>
        <p:spPr>
          <a:xfrm>
            <a:off x="5692140" y="1243088"/>
            <a:ext cx="3043347" cy="1788643"/>
          </a:xfrm>
          <a:prstGeom prst="rect">
            <a:avLst/>
          </a:prstGeom>
        </p:spPr>
        <p:txBody>
          <a:bodyPr lIns="34290" tIns="17145" rIns="34290" bIns="17145" anchor="ctr" anchorCtr="0"/>
          <a:lstStyle>
            <a:lvl1pPr marL="0" marR="0" indent="0" algn="l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1pPr>
            <a:lvl2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2pPr>
            <a:lvl3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3pPr>
            <a:lvl4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4pPr>
            <a:lvl5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5pPr>
            <a:lvl6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6pPr>
            <a:lvl7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7pPr>
            <a:lvl8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8pPr>
            <a:lvl9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9pPr>
          </a:lstStyle>
          <a:p>
            <a:pPr hangingPunct="1"/>
            <a:r>
              <a:rPr lang="en-US" sz="2400" b="0" dirty="0"/>
              <a:t>4</a:t>
            </a:r>
            <a:r>
              <a:rPr lang="en-US" sz="2400" b="0" baseline="30000" dirty="0"/>
              <a:t>th</a:t>
            </a:r>
            <a:r>
              <a:rPr lang="en-US" sz="2400" b="0" dirty="0"/>
              <a:t> Quarter 2017 Groundwater Elevation levels in the Eastern San Joaquin </a:t>
            </a:r>
            <a:r>
              <a:rPr lang="en-US" sz="2400" b="0" dirty="0" err="1"/>
              <a:t>Subbasin</a:t>
            </a:r>
            <a:r>
              <a:rPr lang="en-US" sz="2400" b="0" dirty="0"/>
              <a:t> 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215276279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5CF559-08FE-4FA1-B89F-EBB4E7FE29CA}"/>
              </a:ext>
            </a:extLst>
          </p:cNvPr>
          <p:cNvSpPr/>
          <p:nvPr/>
        </p:nvSpPr>
        <p:spPr>
          <a:xfrm>
            <a:off x="6457950" y="2879873"/>
            <a:ext cx="2540426" cy="190305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5E1659-E693-4E30-A900-34E111238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24" y="135213"/>
            <a:ext cx="6457950" cy="857250"/>
          </a:xfrm>
        </p:spPr>
        <p:txBody>
          <a:bodyPr/>
          <a:lstStyle/>
          <a:p>
            <a:r>
              <a:rPr lang="en-US" dirty="0"/>
              <a:t>Groundwater Elevation</a:t>
            </a:r>
            <a:endParaRPr lang="en-US" sz="2200" b="0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9D5F0C0E-DDBC-4415-B783-9DC5CA7BF10D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CA575D5E-7141-43D1-809F-A8563A9E5BE6}" type="slidenum">
              <a:rPr lang="en-US" sz="1200" smtClean="0">
                <a:solidFill>
                  <a:srgbClr val="C0C0C0"/>
                </a:solidFill>
              </a:rPr>
              <a:pPr algn="r"/>
              <a:t>14</a:t>
            </a:fld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07CD7127-31AB-44F9-873E-21F9077CB2F7}"/>
              </a:ext>
            </a:extLst>
          </p:cNvPr>
          <p:cNvSpPr txBox="1">
            <a:spLocks/>
          </p:cNvSpPr>
          <p:nvPr/>
        </p:nvSpPr>
        <p:spPr>
          <a:xfrm>
            <a:off x="6569283" y="2992533"/>
            <a:ext cx="2540426" cy="1677729"/>
          </a:xfrm>
          <a:prstGeom prst="rect">
            <a:avLst/>
          </a:prstGeom>
        </p:spPr>
        <p:txBody>
          <a:bodyPr vert="horz" lIns="34290" tIns="17145" rIns="34290" bIns="17145" numCol="1"/>
          <a:lstStyle>
            <a:lvl1pPr marL="321469" marR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2pPr>
            <a:lvl3pPr marL="476250" marR="0" indent="0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hangingPunct="0">
              <a:buNone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(blue) </a:t>
            </a:r>
            <a:r>
              <a:rPr lang="en-US" sz="2000" dirty="0">
                <a:solidFill>
                  <a:schemeClr val="tx1"/>
                </a:solidFill>
              </a:rPr>
              <a:t>– areas that have recovered since 1992</a:t>
            </a:r>
          </a:p>
          <a:p>
            <a:pPr marL="0" indent="0" hangingPunct="0">
              <a:buNone/>
            </a:pPr>
            <a:r>
              <a:rPr lang="en-US" sz="2000" dirty="0">
                <a:solidFill>
                  <a:srgbClr val="C00000"/>
                </a:solidFill>
              </a:rPr>
              <a:t>(red) </a:t>
            </a:r>
            <a:r>
              <a:rPr lang="en-US" sz="2000" dirty="0">
                <a:solidFill>
                  <a:schemeClr val="tx1"/>
                </a:solidFill>
              </a:rPr>
              <a:t>– areas that have declined since 1992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277B94-B6FC-489E-A626-A8006E29E5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4" y="1091827"/>
            <a:ext cx="6104659" cy="395007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4155788-77F3-42FD-9B63-83EC3FC43E97}"/>
              </a:ext>
            </a:extLst>
          </p:cNvPr>
          <p:cNvSpPr txBox="1">
            <a:spLocks/>
          </p:cNvSpPr>
          <p:nvPr/>
        </p:nvSpPr>
        <p:spPr>
          <a:xfrm>
            <a:off x="6457951" y="1206017"/>
            <a:ext cx="2540426" cy="1365733"/>
          </a:xfrm>
          <a:prstGeom prst="rect">
            <a:avLst/>
          </a:prstGeom>
        </p:spPr>
        <p:txBody>
          <a:bodyPr lIns="34290" tIns="17145" rIns="34290" bIns="17145" anchor="ctr" anchorCtr="0"/>
          <a:lstStyle>
            <a:lvl1pPr marL="0" marR="0" indent="0" algn="l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1pPr>
            <a:lvl2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2pPr>
            <a:lvl3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3pPr>
            <a:lvl4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4pPr>
            <a:lvl5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5pPr>
            <a:lvl6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6pPr>
            <a:lvl7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7pPr>
            <a:lvl8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8pPr>
            <a:lvl9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9pPr>
          </a:lstStyle>
          <a:p>
            <a:pPr hangingPunct="1"/>
            <a:r>
              <a:rPr lang="en-US" sz="2000" b="0" dirty="0"/>
              <a:t>Some areas have recovered and some have declined since 1992 drought</a:t>
            </a:r>
            <a:endParaRPr lang="en-US" sz="2400" b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C51502-9457-4285-9A88-885FAE4ED5DA}"/>
              </a:ext>
            </a:extLst>
          </p:cNvPr>
          <p:cNvSpPr/>
          <p:nvPr/>
        </p:nvSpPr>
        <p:spPr>
          <a:xfrm>
            <a:off x="5429955" y="1194728"/>
            <a:ext cx="677334" cy="408294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117757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E1659-E693-4E30-A900-34E111238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108" y="101600"/>
            <a:ext cx="6604993" cy="857250"/>
          </a:xfrm>
        </p:spPr>
        <p:txBody>
          <a:bodyPr/>
          <a:lstStyle/>
          <a:p>
            <a:r>
              <a:rPr lang="en-US" dirty="0"/>
              <a:t>Groundwater Storage</a:t>
            </a:r>
            <a:endParaRPr lang="en-US" sz="2600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9D5F0C0E-DDBC-4415-B783-9DC5CA7BF10D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CA575D5E-7141-43D1-809F-A8563A9E5BE6}" type="slidenum">
              <a:rPr lang="en-US" sz="1200" smtClean="0">
                <a:solidFill>
                  <a:srgbClr val="C0C0C0"/>
                </a:solidFill>
              </a:rPr>
              <a:pPr algn="r"/>
              <a:t>15</a:t>
            </a:fld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8" name="Content Placeholder 17">
            <a:extLst>
              <a:ext uri="{FF2B5EF4-FFF2-40B4-BE49-F238E27FC236}">
                <a16:creationId xmlns:a16="http://schemas.microsoft.com/office/drawing/2014/main" id="{EEEC17EC-89CC-4C47-9136-13BD1E8707D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35040" y="1368771"/>
            <a:ext cx="2903219" cy="3203032"/>
          </a:xfrm>
        </p:spPr>
        <p:txBody>
          <a:bodyPr numCol="1"/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The Basin has large amounts of groundwater in storage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This graph shows freshwater only</a:t>
            </a:r>
          </a:p>
        </p:txBody>
      </p:sp>
      <p:pic>
        <p:nvPicPr>
          <p:cNvPr id="1026" name="Picture 1" descr="image003">
            <a:extLst>
              <a:ext uri="{FF2B5EF4-FFF2-40B4-BE49-F238E27FC236}">
                <a16:creationId xmlns:a16="http://schemas.microsoft.com/office/drawing/2014/main" id="{D69CDC3B-0052-45EA-9048-9AB7EA8BB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08" y="1368771"/>
            <a:ext cx="5621482" cy="3572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34419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059449-6B92-480A-8B84-922CEA2E84E0}"/>
              </a:ext>
            </a:extLst>
          </p:cNvPr>
          <p:cNvSpPr/>
          <p:nvPr/>
        </p:nvSpPr>
        <p:spPr>
          <a:xfrm>
            <a:off x="5197178" y="1432152"/>
            <a:ext cx="387521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indent="0" algn="l"/>
            <a:r>
              <a:rPr lang="en-US" sz="2400" b="0" dirty="0">
                <a:solidFill>
                  <a:schemeClr val="bg1"/>
                </a:solidFill>
                <a:latin typeface="Arial Narrow" panose="020B0606020202030204" pitchFamily="34" charset="0"/>
              </a:rPr>
              <a:t>Salinity contamination of freshwater wells is a concern in some areas</a:t>
            </a:r>
          </a:p>
          <a:p>
            <a:pPr marL="457200" lvl="1" indent="0" algn="l"/>
            <a:endParaRPr lang="en-US" sz="2400" b="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457200" lvl="1" indent="0" algn="l"/>
            <a:r>
              <a:rPr lang="en-US" sz="2400" b="0" dirty="0">
                <a:solidFill>
                  <a:schemeClr val="bg1"/>
                </a:solidFill>
                <a:latin typeface="Arial Narrow" panose="020B0606020202030204" pitchFamily="34" charset="0"/>
              </a:rPr>
              <a:t>Total Dissolved Solids (TDS) concentrations &gt; 500 mg/L are generally found in the western half of the Subbasin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CA2BDB7B-4EF3-47EE-8F3C-DC8A8A2C05B5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CA575D5E-7141-43D1-809F-A8563A9E5BE6}" type="slidenum">
              <a:rPr lang="en-US" sz="1200" smtClean="0">
                <a:solidFill>
                  <a:srgbClr val="C0C0C0"/>
                </a:solidFill>
              </a:rPr>
              <a:pPr algn="r"/>
              <a:t>16</a:t>
            </a:fld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950F04A-E37B-4451-9E5A-78E023E3A694}"/>
              </a:ext>
            </a:extLst>
          </p:cNvPr>
          <p:cNvSpPr txBox="1">
            <a:spLocks/>
          </p:cNvSpPr>
          <p:nvPr/>
        </p:nvSpPr>
        <p:spPr>
          <a:xfrm>
            <a:off x="221063" y="121926"/>
            <a:ext cx="6542474" cy="857250"/>
          </a:xfrm>
          <a:prstGeom prst="rect">
            <a:avLst/>
          </a:prstGeom>
        </p:spPr>
        <p:txBody>
          <a:bodyPr lIns="34290" tIns="17145" rIns="34290" bIns="17145" anchor="ctr" anchorCtr="0"/>
          <a:lstStyle>
            <a:lvl1pPr marL="0" marR="0" indent="0" algn="l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1pPr>
            <a:lvl2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2pPr>
            <a:lvl3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3pPr>
            <a:lvl4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4pPr>
            <a:lvl5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5pPr>
            <a:lvl6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6pPr>
            <a:lvl7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7pPr>
            <a:lvl8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8pPr>
            <a:lvl9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9pPr>
          </a:lstStyle>
          <a:p>
            <a:pPr hangingPunct="1"/>
            <a:r>
              <a:rPr lang="en-US" dirty="0"/>
              <a:t>Groundwater Quality - Salinity</a:t>
            </a:r>
            <a:br>
              <a:rPr lang="en-US" dirty="0"/>
            </a:br>
            <a:endParaRPr lang="en-US" sz="1800" b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708969-BA0F-42F4-8588-266E6711D7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" t="2292" r="1699" b="2702"/>
          <a:stretch/>
        </p:blipFill>
        <p:spPr>
          <a:xfrm>
            <a:off x="71603" y="1111216"/>
            <a:ext cx="5287916" cy="403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56286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2208" y="132366"/>
            <a:ext cx="6265164" cy="857250"/>
          </a:xfrm>
        </p:spPr>
        <p:txBody>
          <a:bodyPr/>
          <a:lstStyle/>
          <a:p>
            <a:r>
              <a:rPr lang="en-US" dirty="0"/>
              <a:t>Subsidence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0"/>
          </p:nvPr>
        </p:nvSpPr>
        <p:spPr>
          <a:xfrm>
            <a:off x="4874176" y="1317960"/>
            <a:ext cx="3782839" cy="320303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Areas with subsidence potential are generally limited to the portion of the Subbasin with a Corcoran Clay layer</a:t>
            </a:r>
          </a:p>
          <a:p>
            <a:pPr marL="0" indent="0">
              <a:buNone/>
            </a:pPr>
            <a:r>
              <a:rPr lang="en-US" sz="2400" dirty="0"/>
              <a:t>Groundwater elevations in this area are typically high</a:t>
            </a:r>
          </a:p>
        </p:txBody>
      </p:sp>
      <p:sp>
        <p:nvSpPr>
          <p:cNvPr id="6" name="Content Placeholder 10"/>
          <p:cNvSpPr txBox="1">
            <a:spLocks/>
          </p:cNvSpPr>
          <p:nvPr/>
        </p:nvSpPr>
        <p:spPr>
          <a:xfrm>
            <a:off x="114300" y="1438547"/>
            <a:ext cx="1762858" cy="2932418"/>
          </a:xfrm>
          <a:prstGeom prst="rect">
            <a:avLst/>
          </a:prstGeom>
        </p:spPr>
        <p:txBody>
          <a:bodyPr/>
          <a:lstStyle>
            <a:lvl1pPr marL="0" marR="0" indent="0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DF0A24-7607-4B42-9DBB-A7F905F0F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8" y="64408"/>
            <a:ext cx="3918464" cy="50709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E6F180E-99ED-4B40-A4F6-BD8ACB841C59}"/>
              </a:ext>
            </a:extLst>
          </p:cNvPr>
          <p:cNvSpPr/>
          <p:nvPr/>
        </p:nvSpPr>
        <p:spPr>
          <a:xfrm>
            <a:off x="-642072" y="310870"/>
            <a:ext cx="37899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</a:rPr>
              <a:t>Contours of Corcoran </a:t>
            </a:r>
          </a:p>
          <a:p>
            <a:r>
              <a:rPr lang="en-US" sz="12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</a:rPr>
              <a:t>Clay Thickness</a:t>
            </a:r>
            <a:endParaRPr lang="en-US" sz="1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1C43AB-1CE4-47AD-8603-FFC904F4D259}"/>
              </a:ext>
            </a:extLst>
          </p:cNvPr>
          <p:cNvSpPr txBox="1"/>
          <p:nvPr/>
        </p:nvSpPr>
        <p:spPr>
          <a:xfrm rot="16200000">
            <a:off x="1947335" y="2999074"/>
            <a:ext cx="42497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dirty="0">
                <a:solidFill>
                  <a:schemeClr val="tx1"/>
                </a:solidFill>
              </a:rPr>
              <a:t>Data Source: USGS, by Page (1986), Central Valley Hydrogeologic Model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AC23E178-C9E4-46A6-A3E0-2F39B2D2EC0B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CA575D5E-7141-43D1-809F-A8563A9E5BE6}" type="slidenum">
              <a:rPr lang="en-US" sz="1200" smtClean="0">
                <a:solidFill>
                  <a:srgbClr val="C0C0C0"/>
                </a:solidFill>
              </a:rPr>
              <a:pPr algn="r"/>
              <a:t>17</a:t>
            </a:fld>
            <a:endParaRPr lang="en-US" sz="1200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50866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E1659-E693-4E30-A900-34E111238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22" y="115598"/>
            <a:ext cx="6511392" cy="857250"/>
          </a:xfrm>
        </p:spPr>
        <p:txBody>
          <a:bodyPr/>
          <a:lstStyle/>
          <a:p>
            <a:r>
              <a:rPr lang="en-US" dirty="0"/>
              <a:t>Interconnected Surface Waters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9D5F0C0E-DDBC-4415-B783-9DC5CA7BF10D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CA575D5E-7141-43D1-809F-A8563A9E5BE6}" type="slidenum">
              <a:rPr lang="en-US" sz="1200" smtClean="0">
                <a:solidFill>
                  <a:srgbClr val="C0C0C0"/>
                </a:solidFill>
              </a:rPr>
              <a:pPr algn="r"/>
              <a:t>18</a:t>
            </a:fld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" name="Content Placeholder 17">
            <a:extLst>
              <a:ext uri="{FF2B5EF4-FFF2-40B4-BE49-F238E27FC236}">
                <a16:creationId xmlns:a16="http://schemas.microsoft.com/office/drawing/2014/main" id="{18CE3CFF-37B7-404A-A6D8-957D50AB4045}"/>
              </a:ext>
            </a:extLst>
          </p:cNvPr>
          <p:cNvSpPr txBox="1">
            <a:spLocks/>
          </p:cNvSpPr>
          <p:nvPr/>
        </p:nvSpPr>
        <p:spPr>
          <a:xfrm>
            <a:off x="4859167" y="1261099"/>
            <a:ext cx="4119716" cy="3203032"/>
          </a:xfrm>
          <a:prstGeom prst="rect">
            <a:avLst/>
          </a:prstGeom>
        </p:spPr>
        <p:txBody>
          <a:bodyPr vert="horz" lIns="34290" tIns="17145" rIns="34290" bIns="17145" numCol="1"/>
          <a:lstStyle>
            <a:lvl1pPr marL="321469" marR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2pPr>
            <a:lvl3pPr marL="476250" marR="0" indent="0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>
              <a:buNone/>
            </a:pPr>
            <a:r>
              <a:rPr lang="en-US" dirty="0"/>
              <a:t>Major river systems in the </a:t>
            </a:r>
            <a:r>
              <a:rPr lang="en-US" dirty="0" err="1"/>
              <a:t>Subbasin</a:t>
            </a:r>
            <a:r>
              <a:rPr lang="en-US" dirty="0"/>
              <a:t> are highly managed</a:t>
            </a:r>
          </a:p>
          <a:p>
            <a:pPr marL="0" indent="0">
              <a:buNone/>
            </a:pPr>
            <a:r>
              <a:rPr lang="en-US" dirty="0"/>
              <a:t>Instream flow requirements, water quality  standards, and water rights govern upstream releases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376496-1707-4386-B1CA-D4293D15D6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24" y="1261099"/>
            <a:ext cx="4205480" cy="366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3142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peWIthDri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9" name="Rectangle"/>
          <p:cNvSpPr/>
          <p:nvPr/>
        </p:nvSpPr>
        <p:spPr>
          <a:xfrm>
            <a:off x="0" y="3717094"/>
            <a:ext cx="9144000" cy="1426407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4" name="Picture 3" descr="ESJGWALogoWhite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421" y="2621961"/>
            <a:ext cx="4205288" cy="88582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30051" y="3707559"/>
            <a:ext cx="8229600" cy="857250"/>
          </a:xfrm>
        </p:spPr>
        <p:txBody>
          <a:bodyPr/>
          <a:lstStyle/>
          <a:p>
            <a:r>
              <a:rPr lang="en-US" sz="3600" dirty="0"/>
              <a:t>Informational Meeting – Basin Conditions</a:t>
            </a:r>
            <a:br>
              <a:rPr lang="en-US" sz="3600" dirty="0"/>
            </a:br>
            <a:r>
              <a:rPr lang="en-US" sz="3600" dirty="0"/>
              <a:t>November 7, 2018</a:t>
            </a:r>
          </a:p>
        </p:txBody>
      </p:sp>
    </p:spTree>
    <p:extLst>
      <p:ext uri="{BB962C8B-B14F-4D97-AF65-F5344CB8AC3E}">
        <p14:creationId xmlns:p14="http://schemas.microsoft.com/office/powerpoint/2010/main" val="7543515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iverAtSuns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0" y="-62774"/>
            <a:ext cx="9144000" cy="5143500"/>
          </a:xfrm>
          <a:prstGeom prst="rect">
            <a:avLst/>
          </a:prstGeom>
        </p:spPr>
      </p:pic>
      <p:sp>
        <p:nvSpPr>
          <p:cNvPr id="129" name="Rectangle"/>
          <p:cNvSpPr/>
          <p:nvPr/>
        </p:nvSpPr>
        <p:spPr>
          <a:xfrm>
            <a:off x="0" y="3739193"/>
            <a:ext cx="9144000" cy="1426407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solidFill>
                <a:schemeClr val="tx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5155" y="4223476"/>
            <a:ext cx="9084265" cy="857250"/>
          </a:xfrm>
        </p:spPr>
        <p:txBody>
          <a:bodyPr/>
          <a:lstStyle/>
          <a:p>
            <a:pPr algn="ctr"/>
            <a:r>
              <a:rPr lang="en-US" sz="4000" dirty="0"/>
              <a:t>Basin Setting</a:t>
            </a:r>
          </a:p>
        </p:txBody>
      </p:sp>
    </p:spTree>
    <p:extLst>
      <p:ext uri="{BB962C8B-B14F-4D97-AF65-F5344CB8AC3E}">
        <p14:creationId xmlns:p14="http://schemas.microsoft.com/office/powerpoint/2010/main" val="118782940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3E1F-A44E-4E1A-A695-FC18CF213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357" y="98697"/>
            <a:ext cx="6028087" cy="857250"/>
          </a:xfrm>
        </p:spPr>
        <p:txBody>
          <a:bodyPr/>
          <a:lstStyle/>
          <a:p>
            <a:r>
              <a:rPr lang="en-US" dirty="0"/>
              <a:t>Where is the Eastern San Joaquin </a:t>
            </a:r>
            <a:r>
              <a:rPr lang="en-US" dirty="0" err="1"/>
              <a:t>Subbasin</a:t>
            </a:r>
            <a:r>
              <a:rPr lang="en-US" dirty="0"/>
              <a:t> Boundary?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37605D8D-4FFD-4734-A4F4-3D77EE1D2817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CA575D5E-7141-43D1-809F-A8563A9E5BE6}" type="slidenum">
              <a:rPr lang="en-US" sz="1200" smtClean="0">
                <a:solidFill>
                  <a:srgbClr val="C0C0C0"/>
                </a:solidFill>
              </a:rPr>
              <a:pPr algn="r"/>
              <a:t>3</a:t>
            </a:fld>
            <a:endParaRPr lang="en-US" sz="1200" dirty="0">
              <a:solidFill>
                <a:srgbClr val="C0C0C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43125E3-3E29-44BA-99DE-6BB0407C70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82" t="13623" r="17407" b="3672"/>
          <a:stretch/>
        </p:blipFill>
        <p:spPr>
          <a:xfrm>
            <a:off x="250580" y="1150882"/>
            <a:ext cx="4262700" cy="3936216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FF27B9D6-F56D-4C8D-81B0-CA778313DB1A}"/>
              </a:ext>
            </a:extLst>
          </p:cNvPr>
          <p:cNvSpPr txBox="1">
            <a:spLocks/>
          </p:cNvSpPr>
          <p:nvPr/>
        </p:nvSpPr>
        <p:spPr>
          <a:xfrm>
            <a:off x="5181600" y="1349995"/>
            <a:ext cx="3124200" cy="3537989"/>
          </a:xfrm>
          <a:prstGeom prst="rect">
            <a:avLst/>
          </a:prstGeom>
        </p:spPr>
        <p:txBody>
          <a:bodyPr vert="horz" lIns="34290" tIns="17145" rIns="34290" bIns="17145" numCol="1"/>
          <a:lstStyle>
            <a:lvl1pPr marL="321469" marR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2pPr>
            <a:lvl3pPr marL="476250" marR="0" indent="0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hangingPunct="0">
              <a:buFont typeface="Arial"/>
              <a:buNone/>
            </a:pPr>
            <a:r>
              <a:rPr lang="en-US" sz="2000" dirty="0"/>
              <a:t>ESJ Subbasin boundaries: </a:t>
            </a:r>
          </a:p>
          <a:p>
            <a:pPr hangingPunct="0">
              <a:spcBef>
                <a:spcPts val="0"/>
              </a:spcBef>
            </a:pPr>
            <a:r>
              <a:rPr lang="en-US" sz="2000" dirty="0"/>
              <a:t>North – Dry Creek</a:t>
            </a:r>
          </a:p>
          <a:p>
            <a:pPr hangingPunct="0">
              <a:spcBef>
                <a:spcPts val="0"/>
              </a:spcBef>
            </a:pPr>
            <a:r>
              <a:rPr lang="en-US" sz="2000" dirty="0"/>
              <a:t>West – San Joaquin River</a:t>
            </a:r>
          </a:p>
          <a:p>
            <a:pPr hangingPunct="0">
              <a:spcBef>
                <a:spcPts val="0"/>
              </a:spcBef>
            </a:pPr>
            <a:r>
              <a:rPr lang="en-US" sz="2000" dirty="0"/>
              <a:t>South – Stanislaus River </a:t>
            </a:r>
          </a:p>
          <a:p>
            <a:pPr hangingPunct="0">
              <a:spcBef>
                <a:spcPts val="0"/>
              </a:spcBef>
            </a:pPr>
            <a:r>
              <a:rPr lang="en-US" sz="2000" dirty="0"/>
              <a:t>East – Sierra Nevada Bedrock Outcrop </a:t>
            </a:r>
          </a:p>
          <a:p>
            <a:pPr hangingPunct="0">
              <a:spcBef>
                <a:spcPts val="0"/>
              </a:spcBef>
            </a:pPr>
            <a:endParaRPr lang="en-US" sz="2000" dirty="0"/>
          </a:p>
          <a:p>
            <a:pPr hangingPunct="0">
              <a:spcBef>
                <a:spcPts val="0"/>
              </a:spcBef>
            </a:pPr>
            <a:endParaRPr lang="en-US" sz="2000" dirty="0"/>
          </a:p>
          <a:p>
            <a:pPr marL="0" indent="0" hangingPunct="0">
              <a:spcBef>
                <a:spcPts val="0"/>
              </a:spcBef>
              <a:buNone/>
            </a:pPr>
            <a:r>
              <a:rPr lang="en-US" sz="2000" dirty="0"/>
              <a:t>1,207 square miles</a:t>
            </a:r>
          </a:p>
          <a:p>
            <a:pPr marL="0" indent="0" hangingPunct="0">
              <a:spcBef>
                <a:spcPts val="0"/>
              </a:spcBef>
              <a:buNone/>
            </a:pPr>
            <a:endParaRPr lang="en-US" sz="1400" dirty="0"/>
          </a:p>
          <a:p>
            <a:pPr marL="0" indent="0" hangingPunct="0">
              <a:spcBef>
                <a:spcPts val="0"/>
              </a:spcBef>
              <a:buNone/>
            </a:pPr>
            <a:endParaRPr lang="en-US" sz="14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8393770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3E1F-A44E-4E1A-A695-FC18CF213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756" y="121926"/>
            <a:ext cx="6731461" cy="857250"/>
          </a:xfrm>
        </p:spPr>
        <p:txBody>
          <a:bodyPr/>
          <a:lstStyle/>
          <a:p>
            <a:r>
              <a:rPr lang="en-US" dirty="0"/>
              <a:t>ESJ </a:t>
            </a:r>
            <a:r>
              <a:rPr lang="en-US" dirty="0" err="1"/>
              <a:t>Subbasin</a:t>
            </a:r>
            <a:r>
              <a:rPr lang="en-US" dirty="0"/>
              <a:t>: 17 GSAs, One GSP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8CB8F-A325-47A7-B7A5-88E2279125D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91668" y="1306395"/>
            <a:ext cx="4030337" cy="3203032"/>
          </a:xfrm>
        </p:spPr>
        <p:txBody>
          <a:bodyPr/>
          <a:lstStyle/>
          <a:p>
            <a:r>
              <a:rPr lang="en-US" dirty="0"/>
              <a:t>17 GSAs are working collaboratively to develop a single GSP</a:t>
            </a:r>
          </a:p>
          <a:p>
            <a:r>
              <a:rPr lang="en-US" dirty="0"/>
              <a:t>The GSAs formed the Eastern San Joaquin Groundwater Authority (GWA) to jointly develop and implement the Eastern San Joaquin GSP</a:t>
            </a:r>
          </a:p>
          <a:p>
            <a:endParaRPr lang="en-US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37605D8D-4FFD-4734-A4F4-3D77EE1D2817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CA575D5E-7141-43D1-809F-A8563A9E5BE6}" type="slidenum">
              <a:rPr lang="en-US" sz="1200" smtClean="0">
                <a:solidFill>
                  <a:srgbClr val="C0C0C0"/>
                </a:solidFill>
              </a:rPr>
              <a:pPr algn="r"/>
              <a:t>4</a:t>
            </a:fld>
            <a:endParaRPr lang="en-US" sz="1200" dirty="0">
              <a:solidFill>
                <a:srgbClr val="C0C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107A30-1FF5-4B0A-86B2-4EAC4FC6D1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48" b="95131" l="1412" r="97177">
                        <a14:foregroundMark x1="6515" y1="32834" x2="6515" y2="32834"/>
                        <a14:foregroundMark x1="1520" y1="30712" x2="1520" y2="30712"/>
                        <a14:foregroundMark x1="53746" y1="5743" x2="53746" y2="5743"/>
                        <a14:foregroundMark x1="58740" y1="1748" x2="58740" y2="1748"/>
                        <a14:foregroundMark x1="93051" y1="69788" x2="93051" y2="69788"/>
                        <a14:foregroundMark x1="97177" y1="72285" x2="97177" y2="72285"/>
                        <a14:foregroundMark x1="39305" y1="95131" x2="39305" y2="95131"/>
                        <a14:foregroundMark x1="94571" y1="67166" x2="94571" y2="67166"/>
                        <a14:foregroundMark x1="95440" y1="66167" x2="95440" y2="66167"/>
                        <a14:foregroundMark x1="84148" y1="51436" x2="84148" y2="51436"/>
                        <a14:foregroundMark x1="76221" y1="15605" x2="76221" y2="15605"/>
                        <a14:backgroundMark x1="18567" y1="52310" x2="18567" y2="52310"/>
                        <a14:backgroundMark x1="19110" y1="52684" x2="19110" y2="52684"/>
                        <a14:backgroundMark x1="19653" y1="52684" x2="19653" y2="52684"/>
                        <a14:backgroundMark x1="19653" y1="51810" x2="19653" y2="51810"/>
                        <a14:backgroundMark x1="19653" y1="52310" x2="19653" y2="52310"/>
                        <a14:backgroundMark x1="19653" y1="51810" x2="19653" y2="51810"/>
                        <a14:backgroundMark x1="17807" y1="51810" x2="18350" y2="51186"/>
                        <a14:backgroundMark x1="19653" y1="52934" x2="18893" y2="520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00989"/>
            <a:ext cx="4361641" cy="379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5527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3E1F-A44E-4E1A-A695-FC18CF213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69" y="98697"/>
            <a:ext cx="4707526" cy="857250"/>
          </a:xfrm>
        </p:spPr>
        <p:txBody>
          <a:bodyPr/>
          <a:lstStyle/>
          <a:p>
            <a:r>
              <a:rPr lang="en-US" dirty="0"/>
              <a:t>Neighboring </a:t>
            </a:r>
            <a:r>
              <a:rPr lang="en-US" dirty="0" err="1"/>
              <a:t>Subbasins</a:t>
            </a:r>
            <a:endParaRPr lang="en-US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37605D8D-4FFD-4734-A4F4-3D77EE1D2817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CA575D5E-7141-43D1-809F-A8563A9E5BE6}" type="slidenum">
              <a:rPr lang="en-US" sz="1200" smtClean="0">
                <a:solidFill>
                  <a:srgbClr val="C0C0C0"/>
                </a:solidFill>
              </a:rPr>
              <a:pPr algn="r"/>
              <a:t>5</a:t>
            </a:fld>
            <a:endParaRPr lang="en-US" sz="1200" dirty="0">
              <a:solidFill>
                <a:srgbClr val="C0C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853B61-97A7-4E22-ABF5-CCB92B4E4F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970" y="43672"/>
            <a:ext cx="3907030" cy="50561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C534120D-CE14-4D2C-8DC6-659444CAA5B0}"/>
              </a:ext>
            </a:extLst>
          </p:cNvPr>
          <p:cNvSpPr txBox="1">
            <a:spLocks/>
          </p:cNvSpPr>
          <p:nvPr/>
        </p:nvSpPr>
        <p:spPr>
          <a:xfrm>
            <a:off x="2006756" y="1410851"/>
            <a:ext cx="3454363" cy="3263504"/>
          </a:xfrm>
          <a:prstGeom prst="rect">
            <a:avLst/>
          </a:prstGeom>
        </p:spPr>
        <p:txBody>
          <a:bodyPr/>
          <a:lstStyle>
            <a:lvl1pPr marL="0" marR="0" indent="0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>
              <a:spcBef>
                <a:spcPts val="0"/>
              </a:spcBef>
            </a:pPr>
            <a:r>
              <a:rPr lang="en-US" dirty="0"/>
              <a:t>Neighboring groundwater </a:t>
            </a:r>
            <a:r>
              <a:rPr lang="en-US" dirty="0" err="1"/>
              <a:t>subbasins</a:t>
            </a:r>
            <a:endParaRPr lang="en-US" dirty="0"/>
          </a:p>
          <a:p>
            <a:pPr lvl="1" hangingPunct="1">
              <a:spcBef>
                <a:spcPts val="0"/>
              </a:spcBef>
            </a:pPr>
            <a:r>
              <a:rPr lang="en-US" dirty="0"/>
              <a:t>Cosumnes</a:t>
            </a:r>
          </a:p>
          <a:p>
            <a:pPr lvl="1" hangingPunct="1">
              <a:spcBef>
                <a:spcPts val="0"/>
              </a:spcBef>
            </a:pPr>
            <a:r>
              <a:rPr lang="en-US" dirty="0"/>
              <a:t>South American</a:t>
            </a:r>
          </a:p>
          <a:p>
            <a:pPr lvl="1" hangingPunct="1">
              <a:spcBef>
                <a:spcPts val="0"/>
              </a:spcBef>
            </a:pPr>
            <a:r>
              <a:rPr lang="en-US" dirty="0"/>
              <a:t>Solano</a:t>
            </a:r>
          </a:p>
          <a:p>
            <a:pPr lvl="1" hangingPunct="1">
              <a:spcBef>
                <a:spcPts val="0"/>
              </a:spcBef>
            </a:pPr>
            <a:r>
              <a:rPr lang="en-US" dirty="0"/>
              <a:t>Tracy</a:t>
            </a:r>
          </a:p>
          <a:p>
            <a:pPr lvl="1" hangingPunct="1">
              <a:spcBef>
                <a:spcPts val="0"/>
              </a:spcBef>
            </a:pPr>
            <a:r>
              <a:rPr lang="en-US" dirty="0"/>
              <a:t>Delta-Mendota</a:t>
            </a:r>
          </a:p>
          <a:p>
            <a:pPr lvl="1" hangingPunct="1">
              <a:spcBef>
                <a:spcPts val="0"/>
              </a:spcBef>
            </a:pPr>
            <a:r>
              <a:rPr lang="en-US" dirty="0"/>
              <a:t>Modesto</a:t>
            </a:r>
          </a:p>
          <a:p>
            <a:pPr lvl="1" hangingPunct="1"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46117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E1659-E693-4E30-A900-34E111238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6493"/>
            <a:ext cx="6804660" cy="857250"/>
          </a:xfrm>
        </p:spPr>
        <p:txBody>
          <a:bodyPr/>
          <a:lstStyle/>
          <a:p>
            <a:r>
              <a:rPr lang="en-US" dirty="0" err="1"/>
              <a:t>Subbasin</a:t>
            </a:r>
            <a:r>
              <a:rPr lang="en-US" dirty="0"/>
              <a:t> Topography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9D5F0C0E-DDBC-4415-B783-9DC5CA7BF10D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CA575D5E-7141-43D1-809F-A8563A9E5BE6}" type="slidenum">
              <a:rPr lang="en-US" sz="1200" smtClean="0">
                <a:solidFill>
                  <a:srgbClr val="C0C0C0"/>
                </a:solidFill>
              </a:rPr>
              <a:pPr algn="r"/>
              <a:t>6</a:t>
            </a:fld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07CD7127-31AB-44F9-873E-21F9077CB2F7}"/>
              </a:ext>
            </a:extLst>
          </p:cNvPr>
          <p:cNvSpPr txBox="1">
            <a:spLocks/>
          </p:cNvSpPr>
          <p:nvPr/>
        </p:nvSpPr>
        <p:spPr>
          <a:xfrm>
            <a:off x="5924550" y="1224688"/>
            <a:ext cx="3124200" cy="3537989"/>
          </a:xfrm>
          <a:prstGeom prst="rect">
            <a:avLst/>
          </a:prstGeom>
        </p:spPr>
        <p:txBody>
          <a:bodyPr vert="horz" lIns="34290" tIns="17145" rIns="34290" bIns="17145" numCol="1"/>
          <a:lstStyle>
            <a:lvl1pPr marL="321469" marR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2pPr>
            <a:lvl3pPr marL="476250" marR="0" indent="0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hangingPunct="0">
              <a:buFont typeface="Arial"/>
              <a:buNone/>
            </a:pPr>
            <a:r>
              <a:rPr lang="en-US" sz="2400" dirty="0"/>
              <a:t>Ground surface elevation increases as you move eastward in the </a:t>
            </a:r>
            <a:r>
              <a:rPr lang="en-US" sz="2400" dirty="0" err="1"/>
              <a:t>subbasin</a:t>
            </a:r>
            <a:r>
              <a:rPr lang="en-US" sz="2400" dirty="0"/>
              <a:t>, toward the Sierra Nevada foothills</a:t>
            </a:r>
          </a:p>
          <a:p>
            <a:pPr marL="0" indent="0" hangingPunct="0">
              <a:spcBef>
                <a:spcPts val="0"/>
              </a:spcBef>
              <a:buNone/>
            </a:pPr>
            <a:endParaRPr lang="en-US" sz="1400" dirty="0"/>
          </a:p>
          <a:p>
            <a:pPr marL="0" indent="0" hangingPunct="0">
              <a:spcBef>
                <a:spcPts val="0"/>
              </a:spcBef>
              <a:buNone/>
            </a:pPr>
            <a:endParaRPr lang="en-US" sz="1400" dirty="0"/>
          </a:p>
          <a:p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32" y="1200989"/>
            <a:ext cx="5482508" cy="3548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158194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105" y="101600"/>
            <a:ext cx="6376242" cy="857250"/>
          </a:xfrm>
        </p:spPr>
        <p:txBody>
          <a:bodyPr/>
          <a:lstStyle/>
          <a:p>
            <a:r>
              <a:rPr lang="en-US" dirty="0"/>
              <a:t>Agriculture is the Dominant Land Use in the </a:t>
            </a:r>
            <a:r>
              <a:rPr lang="en-US" dirty="0" err="1"/>
              <a:t>Subbasin</a:t>
            </a:r>
            <a:endParaRPr lang="en-US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AC23E178-C9E4-46A6-A3E0-2F39B2D2EC0B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CA575D5E-7141-43D1-809F-A8563A9E5BE6}" type="slidenum">
              <a:rPr lang="en-US" sz="1200" smtClean="0">
                <a:solidFill>
                  <a:srgbClr val="C0C0C0"/>
                </a:solidFill>
              </a:rPr>
              <a:pPr algn="r"/>
              <a:t>7</a:t>
            </a:fld>
            <a:endParaRPr lang="en-US" sz="1200" dirty="0">
              <a:solidFill>
                <a:srgbClr val="C0C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70BFC0-0DC7-4B2D-8AEC-9433F8EA5A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" y="1427312"/>
            <a:ext cx="4410905" cy="34084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086E9F-6557-4688-871D-0E6CDE37F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738" y="1427312"/>
            <a:ext cx="4227334" cy="340842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16799CC-DF45-4443-A481-BC5E0658E6B7}"/>
              </a:ext>
            </a:extLst>
          </p:cNvPr>
          <p:cNvSpPr/>
          <p:nvPr/>
        </p:nvSpPr>
        <p:spPr>
          <a:xfrm>
            <a:off x="7678812" y="1725930"/>
            <a:ext cx="1350888" cy="845820"/>
          </a:xfrm>
          <a:prstGeom prst="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63924469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105" y="101600"/>
            <a:ext cx="6376242" cy="857250"/>
          </a:xfrm>
        </p:spPr>
        <p:txBody>
          <a:bodyPr/>
          <a:lstStyle/>
          <a:p>
            <a:r>
              <a:rPr lang="en-US" dirty="0"/>
              <a:t>Urban Centers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AC23E178-C9E4-46A6-A3E0-2F39B2D2EC0B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CA575D5E-7141-43D1-809F-A8563A9E5BE6}" type="slidenum">
              <a:rPr lang="en-US" sz="1200" smtClean="0">
                <a:solidFill>
                  <a:srgbClr val="C0C0C0"/>
                </a:solidFill>
              </a:rPr>
              <a:pPr algn="r"/>
              <a:t>8</a:t>
            </a:fld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57D82828-11C1-4C6F-A8E3-C241D3D8267B}"/>
              </a:ext>
            </a:extLst>
          </p:cNvPr>
          <p:cNvSpPr txBox="1">
            <a:spLocks/>
          </p:cNvSpPr>
          <p:nvPr/>
        </p:nvSpPr>
        <p:spPr>
          <a:xfrm>
            <a:off x="5924550" y="1391130"/>
            <a:ext cx="3124200" cy="3537989"/>
          </a:xfrm>
          <a:prstGeom prst="rect">
            <a:avLst/>
          </a:prstGeom>
        </p:spPr>
        <p:txBody>
          <a:bodyPr vert="horz" lIns="34290" tIns="17145" rIns="34290" bIns="17145" numCol="1"/>
          <a:lstStyle>
            <a:lvl1pPr marL="321469" marR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2pPr>
            <a:lvl3pPr marL="476250" marR="0" indent="0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0">
              <a:spcBef>
                <a:spcPts val="0"/>
              </a:spcBef>
            </a:pPr>
            <a:r>
              <a:rPr lang="en-US" sz="2400" dirty="0"/>
              <a:t>Stockton</a:t>
            </a:r>
          </a:p>
          <a:p>
            <a:pPr hangingPunct="0">
              <a:spcBef>
                <a:spcPts val="0"/>
              </a:spcBef>
            </a:pPr>
            <a:r>
              <a:rPr lang="en-US" sz="2400" dirty="0"/>
              <a:t>Manteca</a:t>
            </a:r>
          </a:p>
          <a:p>
            <a:pPr hangingPunct="0">
              <a:spcBef>
                <a:spcPts val="0"/>
              </a:spcBef>
            </a:pPr>
            <a:r>
              <a:rPr lang="en-US" sz="2400" dirty="0"/>
              <a:t>Lathrop</a:t>
            </a:r>
          </a:p>
          <a:p>
            <a:pPr hangingPunct="0">
              <a:spcBef>
                <a:spcPts val="0"/>
              </a:spcBef>
            </a:pPr>
            <a:r>
              <a:rPr lang="en-US" sz="2400" dirty="0"/>
              <a:t>Lodi</a:t>
            </a:r>
          </a:p>
          <a:p>
            <a:pPr hangingPunct="0">
              <a:spcBef>
                <a:spcPts val="0"/>
              </a:spcBef>
            </a:pPr>
            <a:r>
              <a:rPr lang="en-US" sz="2400" dirty="0"/>
              <a:t>Escalon</a:t>
            </a:r>
          </a:p>
          <a:p>
            <a:pPr hangingPunct="0">
              <a:spcBef>
                <a:spcPts val="0"/>
              </a:spcBef>
            </a:pPr>
            <a:r>
              <a:rPr lang="en-US" sz="2400" dirty="0"/>
              <a:t>Ripon</a:t>
            </a:r>
          </a:p>
          <a:p>
            <a:pPr marL="0" indent="0" hangingPunct="0">
              <a:spcBef>
                <a:spcPts val="0"/>
              </a:spcBef>
              <a:buNone/>
            </a:pPr>
            <a:endParaRPr lang="en-US" sz="1400" dirty="0"/>
          </a:p>
          <a:p>
            <a:pPr marL="0" indent="0" hangingPunct="0">
              <a:spcBef>
                <a:spcPts val="0"/>
              </a:spcBef>
              <a:buNone/>
            </a:pPr>
            <a:endParaRPr lang="en-US" sz="1400" dirty="0"/>
          </a:p>
          <a:p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E4397E-DE66-4341-9399-84BE76AAD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" y="1250599"/>
            <a:ext cx="4625339" cy="367852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3099811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3" y="121926"/>
            <a:ext cx="6243048" cy="857250"/>
          </a:xfrm>
        </p:spPr>
        <p:txBody>
          <a:bodyPr/>
          <a:lstStyle/>
          <a:p>
            <a:r>
              <a:rPr lang="en-US" dirty="0"/>
              <a:t>Disadvantaged Communities (DACs) in ESJ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2064F73-CDFC-4688-9668-F8C2DC757C82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CA575D5E-7141-43D1-809F-A8563A9E5BE6}" type="slidenum">
              <a:rPr lang="en-US" sz="1200" smtClean="0">
                <a:solidFill>
                  <a:srgbClr val="C0C0C0"/>
                </a:solidFill>
              </a:rPr>
              <a:pPr algn="r"/>
              <a:t>9</a:t>
            </a:fld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78D8E5-4D94-411C-81A3-E36A600C35B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22392" y="1278402"/>
            <a:ext cx="3500276" cy="3203032"/>
          </a:xfrm>
        </p:spPr>
        <p:txBody>
          <a:bodyPr numCol="1"/>
          <a:lstStyle/>
          <a:p>
            <a:r>
              <a:rPr lang="en-US" sz="2000" dirty="0">
                <a:solidFill>
                  <a:schemeClr val="accent4"/>
                </a:solidFill>
              </a:rPr>
              <a:t>Disadvantaged Communities (DACs) </a:t>
            </a:r>
            <a:r>
              <a:rPr lang="en-US" sz="2000" dirty="0"/>
              <a:t>Median household income less than 80% of the statewide average</a:t>
            </a:r>
          </a:p>
          <a:p>
            <a:r>
              <a:rPr lang="en-US" sz="2000" dirty="0">
                <a:solidFill>
                  <a:schemeClr val="accent4"/>
                </a:solidFill>
              </a:rPr>
              <a:t>Severely Disadvantaged Communities (SDACs) </a:t>
            </a:r>
            <a:br>
              <a:rPr lang="en-US" sz="2000" dirty="0">
                <a:solidFill>
                  <a:schemeClr val="accent4"/>
                </a:solidFill>
              </a:rPr>
            </a:br>
            <a:r>
              <a:rPr lang="en-US" sz="2000" dirty="0"/>
              <a:t>Median household income less than 60% of the statewide average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BAF233-539E-49B4-B7E6-BC99E14B62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" y="1123050"/>
            <a:ext cx="5090921" cy="393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7195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MainMaster">
  <a:themeElements>
    <a:clrScheme name="ESJGWA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D70B3"/>
      </a:accent1>
      <a:accent2>
        <a:srgbClr val="42AAF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 Narrow"/>
        <a:ea typeface="Arial Narrow"/>
        <a:cs typeface="Arial Narrow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 Narrow"/>
        <a:ea typeface="Arial Narrow"/>
        <a:cs typeface="Arial Narrow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4775</TotalTime>
  <Words>465</Words>
  <Application>Microsoft Office PowerPoint</Application>
  <PresentationFormat>On-screen Show (16:9)</PresentationFormat>
  <Paragraphs>91</Paragraphs>
  <Slides>19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Adobe Song Std L</vt:lpstr>
      <vt:lpstr>Aldhabi</vt:lpstr>
      <vt:lpstr>Arial</vt:lpstr>
      <vt:lpstr>Arial Narrow</vt:lpstr>
      <vt:lpstr>Helvetica Neue</vt:lpstr>
      <vt:lpstr>Helvetica Neue Medium</vt:lpstr>
      <vt:lpstr>Verdana</vt:lpstr>
      <vt:lpstr>MainMaster</vt:lpstr>
      <vt:lpstr>Informational Meeting – Basin Conditions November 7, 2018</vt:lpstr>
      <vt:lpstr>Basin Setting</vt:lpstr>
      <vt:lpstr>Where is the Eastern San Joaquin Subbasin Boundary?</vt:lpstr>
      <vt:lpstr>ESJ Subbasin: 17 GSAs, One GSP</vt:lpstr>
      <vt:lpstr>Neighboring Subbasins</vt:lpstr>
      <vt:lpstr>Subbasin Topography</vt:lpstr>
      <vt:lpstr>Agriculture is the Dominant Land Use in the Subbasin</vt:lpstr>
      <vt:lpstr>Urban Centers</vt:lpstr>
      <vt:lpstr>Disadvantaged Communities (DACs) in ESJ</vt:lpstr>
      <vt:lpstr>Groundwater is Stored in Aquifers Underground</vt:lpstr>
      <vt:lpstr>Average Domestic Well Depth</vt:lpstr>
      <vt:lpstr>Current Basin Conditions</vt:lpstr>
      <vt:lpstr>Groundwater Elevation</vt:lpstr>
      <vt:lpstr>Groundwater Elevation</vt:lpstr>
      <vt:lpstr>Groundwater Storage</vt:lpstr>
      <vt:lpstr>PowerPoint Presentation</vt:lpstr>
      <vt:lpstr>Subsidence</vt:lpstr>
      <vt:lpstr>Interconnected Surface Waters</vt:lpstr>
      <vt:lpstr>Informational Meeting – Basin Conditions November 7, 2018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Lori</dc:creator>
  <cp:lastModifiedBy>Lindsay Martien</cp:lastModifiedBy>
  <cp:revision>331</cp:revision>
  <dcterms:modified xsi:type="dcterms:W3CDTF">2018-11-06T16:55:02Z</dcterms:modified>
</cp:coreProperties>
</file>